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 + framing. Set expectation: hands-on session, not a lecture. By the end, everyone leaves with a repeatable workflow.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 with commitment, not just a recap. Get each person to say their one report out loud if time allows — accountability sticks better than notes.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Key reframe: you're managing outcomes, not syntax. This is the mental model the whole session builds 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Slow down here. These two reframes are the whole point of the session — everything in the task list is just practice reps for these two habits.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Quick map of the session. Don't dwell — each stage gets its own slide next.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Stage 1 is deliberately low-stakes. The goal is just to break the habit of reaching for the formula bar first.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Encourage trainees to actually read the formula explanation — that's how they build real Excel literacy over time, not dependency.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usually the 'aha' moment — going from numbers to a sentence a manager can actually read.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Remind the room: Claude offers possible reasons, not certainties. The trainee's judgment still decides what goes in the final report.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End stage on commitment: everyone should name their one report before they leave the room.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B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0" y="-2011680"/>
            <a:ext cx="6858000" cy="6858000"/>
          </a:xfrm>
          <a:prstGeom prst="ellipse">
            <a:avLst/>
          </a:prstGeom>
          <a:solidFill>
            <a:srgbClr val="028090">
              <a:alpha val="22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692640" y="3291840"/>
            <a:ext cx="4572000" cy="4572000"/>
          </a:xfrm>
          <a:prstGeom prst="ellipse">
            <a:avLst/>
          </a:prstGeom>
          <a:solidFill>
            <a:srgbClr val="02C39A">
              <a:alpha val="1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822960" y="822960"/>
            <a:ext cx="822960" cy="822960"/>
          </a:xfrm>
          <a:prstGeom prst="ellipse">
            <a:avLst/>
          </a:prstGeom>
          <a:solidFill>
            <a:srgbClr val="00A896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6930" y="1036930"/>
            <a:ext cx="395021" cy="395021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822960" y="19659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SESSION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777240" y="2331720"/>
            <a:ext cx="96012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Claude in Excel</a:t>
            </a:r>
            <a:endParaRPr lang="en-US" sz="5400" dirty="0"/>
          </a:p>
        </p:txBody>
      </p:sp>
      <p:sp>
        <p:nvSpPr>
          <p:cNvPr id="8" name="Text 5"/>
          <p:cNvSpPr/>
          <p:nvPr/>
        </p:nvSpPr>
        <p:spPr>
          <a:xfrm>
            <a:off x="822960" y="3520440"/>
            <a:ext cx="8686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800" dirty="0">
                <a:solidFill>
                  <a:srgbClr val="CFE8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Turning spreadsheet work into plain-English questions —</a:t>
            </a:r>
            <a:endParaRPr lang="en-US" sz="18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800" dirty="0">
                <a:solidFill>
                  <a:srgbClr val="CFE8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building reports people actually trust.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822960" y="4617720"/>
            <a:ext cx="2011680" cy="0"/>
          </a:xfrm>
          <a:prstGeom prst="line">
            <a:avLst/>
          </a:prstGeom>
          <a:noFill/>
          <a:ln w="25400">
            <a:solidFill>
              <a:srgbClr val="02C39A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22960" y="47548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FB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business users who build reports in Excel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2B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286000" y="3200400"/>
            <a:ext cx="6400800" cy="6400800"/>
          </a:xfrm>
          <a:prstGeom prst="ellipse">
            <a:avLst/>
          </a:prstGeom>
          <a:solidFill>
            <a:srgbClr val="028090">
              <a:alpha val="2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822960" y="777240"/>
            <a:ext cx="777240" cy="777240"/>
          </a:xfrm>
          <a:prstGeom prst="ellipse">
            <a:avLst/>
          </a:prstGeom>
          <a:solidFill>
            <a:srgbClr val="02C39A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5042" y="979322"/>
            <a:ext cx="373075" cy="373075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783080" y="8686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Leave With One Thing</a:t>
            </a:r>
            <a:endParaRPr lang="en-US" sz="2700" dirty="0"/>
          </a:p>
        </p:txBody>
      </p:sp>
      <p:sp>
        <p:nvSpPr>
          <p:cNvPr id="6" name="Text 3"/>
          <p:cNvSpPr/>
          <p:nvPr/>
        </p:nvSpPr>
        <p:spPr>
          <a:xfrm>
            <a:off x="822960" y="182880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FE8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you go, write down: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68680" y="2331720"/>
            <a:ext cx="98755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54000" indent="-254000">
              <a:spcAft>
                <a:spcPts val="1600"/>
              </a:spcAft>
              <a:buSzPct val="100000"/>
              <a:buChar char="→"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ONE report you will hand off to this workflow this week</a:t>
            </a:r>
            <a:endParaRPr lang="en-US" sz="1700" dirty="0"/>
          </a:p>
          <a:p>
            <a:pPr marL="254000" indent="-254000">
              <a:spcAft>
                <a:spcPts val="1600"/>
              </a:spcAft>
              <a:buSzPct val="100000"/>
              <a:buChar char="→"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or three prompts from today worth saving to your prompt library</a:t>
            </a:r>
            <a:endParaRPr lang="en-US" sz="1700" dirty="0"/>
          </a:p>
          <a:p>
            <a:pPr marL="254000" indent="-254000">
              <a:spcAft>
                <a:spcPts val="1600"/>
              </a:spcAft>
              <a:buSzPct val="100000"/>
              <a:buChar char="→"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question you still have — ask it now or bring it to next session</a:t>
            </a:r>
            <a:endParaRPr lang="en-US" sz="1700" dirty="0"/>
          </a:p>
        </p:txBody>
      </p:sp>
      <p:sp>
        <p:nvSpPr>
          <p:cNvPr id="8" name="Shape 5"/>
          <p:cNvSpPr/>
          <p:nvPr/>
        </p:nvSpPr>
        <p:spPr>
          <a:xfrm>
            <a:off x="822960" y="4846320"/>
            <a:ext cx="2011680" cy="0"/>
          </a:xfrm>
          <a:prstGeom prst="line">
            <a:avLst/>
          </a:prstGeom>
          <a:noFill/>
          <a:ln w="25400">
            <a:solidFill>
              <a:srgbClr val="02C39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22960" y="49834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FB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Small, real tasks today — a repeatable habit by Monday.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B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this changes how we report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051560"/>
            <a:ext cx="10058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5B6B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old way: translate questions into formulas. The new way: just ask.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029200" cy="4206240"/>
          </a:xfrm>
          <a:prstGeom prst="roundRect">
            <a:avLst>
              <a:gd name="adj" fmla="val 2609"/>
            </a:avLst>
          </a:prstGeom>
          <a:solidFill>
            <a:srgbClr val="F3F7F7"/>
          </a:solidFill>
          <a:ln/>
        </p:spPr>
      </p:sp>
      <p:sp>
        <p:nvSpPr>
          <p:cNvPr id="5" name="Text 3"/>
          <p:cNvSpPr/>
          <p:nvPr/>
        </p:nvSpPr>
        <p:spPr>
          <a:xfrm>
            <a:off x="960120" y="210312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5B6B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OLD WAY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60120" y="2606040"/>
            <a:ext cx="43891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200"/>
              </a:spcAft>
              <a:buSzPct val="100000"/>
              <a:buChar char="✕"/>
            </a:pPr>
            <a:r>
              <a:rPr lang="en-US" sz="1450" dirty="0">
                <a:solidFill>
                  <a:srgbClr val="1B2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Remember which function does what</a:t>
            </a:r>
            <a:endParaRPr lang="en-US" sz="1450" dirty="0"/>
          </a:p>
          <a:p>
            <a:pPr marL="228600" indent="-228600">
              <a:spcAft>
                <a:spcPts val="1200"/>
              </a:spcAft>
              <a:buSzPct val="100000"/>
              <a:buChar char="✕"/>
            </a:pPr>
            <a:r>
              <a:rPr lang="en-US" sz="1450" dirty="0">
                <a:solidFill>
                  <a:srgbClr val="1B2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&amp; debug formulas by hand</a:t>
            </a:r>
            <a:endParaRPr lang="en-US" sz="1450" dirty="0"/>
          </a:p>
          <a:p>
            <a:pPr marL="228600" indent="-228600">
              <a:spcAft>
                <a:spcPts val="1200"/>
              </a:spcAft>
              <a:buSzPct val="100000"/>
              <a:buChar char="✕"/>
            </a:pPr>
            <a:r>
              <a:rPr lang="en-US" sz="1450" dirty="0">
                <a:solidFill>
                  <a:srgbClr val="1B2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Manually re-check numbers before sending</a:t>
            </a:r>
            <a:endParaRPr lang="en-US" sz="1450" dirty="0"/>
          </a:p>
          <a:p>
            <a:pPr marL="228600" indent="-228600">
              <a:spcAft>
                <a:spcPts val="1200"/>
              </a:spcAft>
              <a:buSzPct val="100000"/>
              <a:buChar char="✕"/>
            </a:pPr>
            <a:r>
              <a:rPr lang="en-US" sz="1450" dirty="0">
                <a:solidFill>
                  <a:srgbClr val="1B2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summary paragraph from scratch</a:t>
            </a:r>
            <a:endParaRPr lang="en-US" sz="1450" dirty="0"/>
          </a:p>
          <a:p>
            <a:pPr marL="228600" indent="-228600">
              <a:spcAft>
                <a:spcPts val="1200"/>
              </a:spcAft>
              <a:buSzPct val="100000"/>
              <a:buChar char="✕"/>
            </a:pPr>
            <a:r>
              <a:rPr lang="en-US" sz="1450" dirty="0">
                <a:solidFill>
                  <a:srgbClr val="1B2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 all of it next month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6035040" y="1828800"/>
            <a:ext cx="5029200" cy="4206240"/>
          </a:xfrm>
          <a:prstGeom prst="roundRect">
            <a:avLst>
              <a:gd name="adj" fmla="val 2609"/>
            </a:avLst>
          </a:prstGeom>
          <a:solidFill>
            <a:srgbClr val="1B2B34"/>
          </a:solidFill>
          <a:ln/>
          <a:effectLst>
            <a:outerShdw sx="100000" sy="100000" kx="0" ky="0" algn="bl" rotWithShape="0" blurRad="1270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355080" y="210312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CLAUDE IN EXCEL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355080" y="2606040"/>
            <a:ext cx="43891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200"/>
              </a:spcAft>
              <a:buSzPct val="100000"/>
              <a:buChar char="✔"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outcome you want, in plain English</a:t>
            </a:r>
            <a:endParaRPr lang="en-US" sz="1450" dirty="0"/>
          </a:p>
          <a:p>
            <a:pPr marL="228600" indent="-228600">
              <a:spcAft>
                <a:spcPts val="1200"/>
              </a:spcAft>
              <a:buSzPct val="100000"/>
              <a:buChar char="✔"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builds and explains the formula</a:t>
            </a:r>
            <a:endParaRPr lang="en-US" sz="1450" dirty="0"/>
          </a:p>
          <a:p>
            <a:pPr marL="228600" indent="-228600">
              <a:spcAft>
                <a:spcPts val="1200"/>
              </a:spcAft>
              <a:buSzPct val="100000"/>
              <a:buChar char="✔"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Claude to sanity-check the numbers itself</a:t>
            </a:r>
            <a:endParaRPr lang="en-US" sz="1450" dirty="0"/>
          </a:p>
          <a:p>
            <a:pPr marL="228600" indent="-228600">
              <a:spcAft>
                <a:spcPts val="1200"/>
              </a:spcAft>
              <a:buSzPct val="100000"/>
              <a:buChar char="✔"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a draft summary written for you</a:t>
            </a:r>
            <a:endParaRPr lang="en-US" sz="1450" dirty="0"/>
          </a:p>
          <a:p>
            <a:pPr marL="228600" indent="-228600">
              <a:spcAft>
                <a:spcPts val="1200"/>
              </a:spcAft>
              <a:buSzPct val="100000"/>
              <a:buChar char="✔"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Reuse the same prompt on refreshed data</a:t>
            </a:r>
            <a:endParaRPr lang="en-US" sz="14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B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Two mindset shifts before we start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691640"/>
            <a:ext cx="5029200" cy="4206240"/>
          </a:xfrm>
          <a:prstGeom prst="roundRect">
            <a:avLst>
              <a:gd name="adj" fmla="val 260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5400000">
              <a:srgbClr val="000000">
                <a:alpha val="1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005840" y="2057400"/>
            <a:ext cx="731520" cy="731520"/>
          </a:xfrm>
          <a:prstGeom prst="ellipse">
            <a:avLst/>
          </a:prstGeom>
          <a:solidFill>
            <a:srgbClr val="028090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96035" y="2247595"/>
            <a:ext cx="351130" cy="35113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05840" y="2926080"/>
            <a:ext cx="4297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B2B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Ask Questions,</a:t>
            </a:r>
            <a:endParaRPr lang="en-US" sz="2100" dirty="0"/>
          </a:p>
          <a:p>
            <a:pPr indent="0" marL="0">
              <a:buNone/>
            </a:pPr>
            <a:r>
              <a:rPr lang="en-US" sz="2100" b="1" dirty="0">
                <a:solidFill>
                  <a:srgbClr val="1B2B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Not Functions</a:t>
            </a:r>
            <a:endParaRPr lang="en-US" sz="2100" dirty="0"/>
          </a:p>
        </p:txBody>
      </p:sp>
      <p:sp>
        <p:nvSpPr>
          <p:cNvPr id="7" name="Text 4"/>
          <p:cNvSpPr/>
          <p:nvPr/>
        </p:nvSpPr>
        <p:spPr>
          <a:xfrm>
            <a:off x="1005840" y="3749040"/>
            <a:ext cx="42976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5B6B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trying to remember VLOOKUP vs. INDEX/MATCH vs. XLOOKUP. Say what you want to know — “pull the customer name based on this ID” — and let Claude pick the right tool.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6035040" y="1691640"/>
            <a:ext cx="5029200" cy="4206240"/>
          </a:xfrm>
          <a:prstGeom prst="roundRect">
            <a:avLst>
              <a:gd name="adj" fmla="val 260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5400000">
              <a:srgbClr val="000000">
                <a:alpha val="10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6400800" y="2057400"/>
            <a:ext cx="731520" cy="731520"/>
          </a:xfrm>
          <a:prstGeom prst="ellipse">
            <a:avLst/>
          </a:prstGeom>
          <a:solidFill>
            <a:srgbClr val="00A896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0995" y="2247595"/>
            <a:ext cx="351130" cy="35113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6400800" y="2926080"/>
            <a:ext cx="4297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B2B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Second Pair</a:t>
            </a:r>
            <a:endParaRPr lang="en-US" sz="2100" dirty="0"/>
          </a:p>
          <a:p>
            <a:pPr indent="0" marL="0">
              <a:buNone/>
            </a:pPr>
            <a:r>
              <a:rPr lang="en-US" sz="2100" b="1" dirty="0">
                <a:solidFill>
                  <a:srgbClr val="1B2B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of Eyes</a:t>
            </a:r>
            <a:endParaRPr lang="en-US" sz="2100" dirty="0"/>
          </a:p>
        </p:txBody>
      </p:sp>
      <p:sp>
        <p:nvSpPr>
          <p:cNvPr id="12" name="Text 8"/>
          <p:cNvSpPr/>
          <p:nvPr/>
        </p:nvSpPr>
        <p:spPr>
          <a:xfrm>
            <a:off x="6400800" y="3749040"/>
            <a:ext cx="42976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5B6B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Once a report is built, don’t stop there. Ask Claude to check the numbers, spot anomalies, or explain why a trend happened. That’s what turns a list of numbers into a story.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B2B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Today’s Path: 5 Stages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05156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9FB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Small, real tasks that build into a repeatable Monday-morning workflow.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640080" y="1965960"/>
            <a:ext cx="1956816" cy="4023360"/>
          </a:xfrm>
          <a:prstGeom prst="roundRect">
            <a:avLst>
              <a:gd name="adj" fmla="val 4673"/>
            </a:avLst>
          </a:prstGeom>
          <a:solidFill>
            <a:srgbClr val="22363E"/>
          </a:solidFill>
          <a:ln/>
        </p:spPr>
      </p:sp>
      <p:sp>
        <p:nvSpPr>
          <p:cNvPr id="5" name="Text 3"/>
          <p:cNvSpPr/>
          <p:nvPr/>
        </p:nvSpPr>
        <p:spPr>
          <a:xfrm>
            <a:off x="804672" y="2130552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1229868" y="2651760"/>
            <a:ext cx="777240" cy="777240"/>
          </a:xfrm>
          <a:prstGeom prst="ellipse">
            <a:avLst/>
          </a:prstGeom>
          <a:solidFill>
            <a:srgbClr val="028090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31950" y="2853842"/>
            <a:ext cx="373075" cy="373075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77240" y="3657600"/>
            <a:ext cx="1682496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Ask, Don’t Build</a:t>
            </a:r>
            <a:endParaRPr lang="en-US" sz="1450" dirty="0"/>
          </a:p>
        </p:txBody>
      </p:sp>
      <p:sp>
        <p:nvSpPr>
          <p:cNvPr id="9" name="Text 6"/>
          <p:cNvSpPr/>
          <p:nvPr/>
        </p:nvSpPr>
        <p:spPr>
          <a:xfrm>
            <a:off x="777240" y="4663440"/>
            <a:ext cx="1682496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50" i="1" dirty="0">
                <a:solidFill>
                  <a:srgbClr val="9FB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comfortable asking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2871216" y="1965960"/>
            <a:ext cx="1956816" cy="4023360"/>
          </a:xfrm>
          <a:prstGeom prst="roundRect">
            <a:avLst>
              <a:gd name="adj" fmla="val 4673"/>
            </a:avLst>
          </a:prstGeom>
          <a:solidFill>
            <a:srgbClr val="22363E"/>
          </a:solidFill>
          <a:ln/>
        </p:spPr>
      </p:sp>
      <p:sp>
        <p:nvSpPr>
          <p:cNvPr id="11" name="Text 8"/>
          <p:cNvSpPr/>
          <p:nvPr/>
        </p:nvSpPr>
        <p:spPr>
          <a:xfrm>
            <a:off x="3035808" y="2130552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2" name="Shape 9"/>
          <p:cNvSpPr/>
          <p:nvPr/>
        </p:nvSpPr>
        <p:spPr>
          <a:xfrm>
            <a:off x="3461004" y="2651760"/>
            <a:ext cx="777240" cy="777240"/>
          </a:xfrm>
          <a:prstGeom prst="ellipse">
            <a:avLst/>
          </a:prstGeom>
          <a:solidFill>
            <a:srgbClr val="028090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3086" y="2853842"/>
            <a:ext cx="373075" cy="373075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008376" y="3657600"/>
            <a:ext cx="1682496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Formulas</a:t>
            </a:r>
            <a:endParaRPr lang="en-US" sz="145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Plain English</a:t>
            </a:r>
            <a:endParaRPr lang="en-US" sz="1450" dirty="0"/>
          </a:p>
        </p:txBody>
      </p:sp>
      <p:sp>
        <p:nvSpPr>
          <p:cNvPr id="15" name="Text 11"/>
          <p:cNvSpPr/>
          <p:nvPr/>
        </p:nvSpPr>
        <p:spPr>
          <a:xfrm>
            <a:off x="3008376" y="4663440"/>
            <a:ext cx="1682496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50" i="1" dirty="0">
                <a:solidFill>
                  <a:srgbClr val="9FB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syntax required</a:t>
            </a:r>
            <a:endParaRPr lang="en-US" sz="1150" dirty="0"/>
          </a:p>
        </p:txBody>
      </p:sp>
      <p:sp>
        <p:nvSpPr>
          <p:cNvPr id="16" name="Shape 12"/>
          <p:cNvSpPr/>
          <p:nvPr/>
        </p:nvSpPr>
        <p:spPr>
          <a:xfrm>
            <a:off x="5102352" y="1965960"/>
            <a:ext cx="1956816" cy="4023360"/>
          </a:xfrm>
          <a:prstGeom prst="roundRect">
            <a:avLst>
              <a:gd name="adj" fmla="val 4673"/>
            </a:avLst>
          </a:prstGeom>
          <a:solidFill>
            <a:srgbClr val="22363E"/>
          </a:solidFill>
          <a:ln/>
        </p:spPr>
      </p:sp>
      <p:sp>
        <p:nvSpPr>
          <p:cNvPr id="17" name="Text 13"/>
          <p:cNvSpPr/>
          <p:nvPr/>
        </p:nvSpPr>
        <p:spPr>
          <a:xfrm>
            <a:off x="5266944" y="2130552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Shape 14"/>
          <p:cNvSpPr/>
          <p:nvPr/>
        </p:nvSpPr>
        <p:spPr>
          <a:xfrm>
            <a:off x="5692140" y="2651760"/>
            <a:ext cx="777240" cy="777240"/>
          </a:xfrm>
          <a:prstGeom prst="ellipse">
            <a:avLst/>
          </a:prstGeom>
          <a:solidFill>
            <a:srgbClr val="028090"/>
          </a:solidFill>
          <a:ln/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4222" y="2853842"/>
            <a:ext cx="373075" cy="373075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5239512" y="3657600"/>
            <a:ext cx="1682496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 &amp;</a:t>
            </a:r>
            <a:endParaRPr lang="en-US" sz="145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Summarizing</a:t>
            </a:r>
            <a:endParaRPr lang="en-US" sz="1450" dirty="0"/>
          </a:p>
        </p:txBody>
      </p:sp>
      <p:sp>
        <p:nvSpPr>
          <p:cNvPr id="21" name="Text 16"/>
          <p:cNvSpPr/>
          <p:nvPr/>
        </p:nvSpPr>
        <p:spPr>
          <a:xfrm>
            <a:off x="5239512" y="4663440"/>
            <a:ext cx="1682496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50" i="1" dirty="0">
                <a:solidFill>
                  <a:srgbClr val="9FB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totals to summaries</a:t>
            </a:r>
            <a:endParaRPr lang="en-US" sz="1150" dirty="0"/>
          </a:p>
        </p:txBody>
      </p:sp>
      <p:sp>
        <p:nvSpPr>
          <p:cNvPr id="22" name="Shape 17"/>
          <p:cNvSpPr/>
          <p:nvPr/>
        </p:nvSpPr>
        <p:spPr>
          <a:xfrm>
            <a:off x="7333488" y="1965960"/>
            <a:ext cx="1956816" cy="4023360"/>
          </a:xfrm>
          <a:prstGeom prst="roundRect">
            <a:avLst>
              <a:gd name="adj" fmla="val 4673"/>
            </a:avLst>
          </a:prstGeom>
          <a:solidFill>
            <a:srgbClr val="22363E"/>
          </a:solidFill>
          <a:ln/>
        </p:spPr>
      </p:sp>
      <p:sp>
        <p:nvSpPr>
          <p:cNvPr id="23" name="Text 18"/>
          <p:cNvSpPr/>
          <p:nvPr/>
        </p:nvSpPr>
        <p:spPr>
          <a:xfrm>
            <a:off x="7498080" y="2130552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800" dirty="0"/>
          </a:p>
        </p:txBody>
      </p:sp>
      <p:sp>
        <p:nvSpPr>
          <p:cNvPr id="24" name="Shape 19"/>
          <p:cNvSpPr/>
          <p:nvPr/>
        </p:nvSpPr>
        <p:spPr>
          <a:xfrm>
            <a:off x="7923276" y="2651760"/>
            <a:ext cx="777240" cy="777240"/>
          </a:xfrm>
          <a:prstGeom prst="ellipse">
            <a:avLst/>
          </a:prstGeom>
          <a:solidFill>
            <a:srgbClr val="028090"/>
          </a:solidFill>
          <a:ln/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25358" y="2853842"/>
            <a:ext cx="373075" cy="373075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7470648" y="3657600"/>
            <a:ext cx="1682496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Analysis &amp;</a:t>
            </a:r>
            <a:endParaRPr lang="en-US" sz="145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Judgment</a:t>
            </a:r>
            <a:endParaRPr lang="en-US" sz="1450" dirty="0"/>
          </a:p>
        </p:txBody>
      </p:sp>
      <p:sp>
        <p:nvSpPr>
          <p:cNvPr id="27" name="Text 21"/>
          <p:cNvSpPr/>
          <p:nvPr/>
        </p:nvSpPr>
        <p:spPr>
          <a:xfrm>
            <a:off x="7470648" y="4663440"/>
            <a:ext cx="1682496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50" i="1" dirty="0">
                <a:solidFill>
                  <a:srgbClr val="9FB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the “why”</a:t>
            </a:r>
            <a:endParaRPr lang="en-US" sz="1150" dirty="0"/>
          </a:p>
        </p:txBody>
      </p:sp>
      <p:sp>
        <p:nvSpPr>
          <p:cNvPr id="28" name="Shape 22"/>
          <p:cNvSpPr/>
          <p:nvPr/>
        </p:nvSpPr>
        <p:spPr>
          <a:xfrm>
            <a:off x="9564624" y="1965960"/>
            <a:ext cx="1956816" cy="4023360"/>
          </a:xfrm>
          <a:prstGeom prst="roundRect">
            <a:avLst>
              <a:gd name="adj" fmla="val 4673"/>
            </a:avLst>
          </a:prstGeom>
          <a:solidFill>
            <a:srgbClr val="22363E"/>
          </a:solidFill>
          <a:ln/>
        </p:spPr>
      </p:sp>
      <p:sp>
        <p:nvSpPr>
          <p:cNvPr id="29" name="Text 23"/>
          <p:cNvSpPr/>
          <p:nvPr/>
        </p:nvSpPr>
        <p:spPr>
          <a:xfrm>
            <a:off x="9729216" y="2130552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2C39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1800" dirty="0"/>
          </a:p>
        </p:txBody>
      </p:sp>
      <p:sp>
        <p:nvSpPr>
          <p:cNvPr id="30" name="Shape 24"/>
          <p:cNvSpPr/>
          <p:nvPr/>
        </p:nvSpPr>
        <p:spPr>
          <a:xfrm>
            <a:off x="10154412" y="2651760"/>
            <a:ext cx="777240" cy="777240"/>
          </a:xfrm>
          <a:prstGeom prst="ellipse">
            <a:avLst/>
          </a:prstGeom>
          <a:solidFill>
            <a:srgbClr val="028090"/>
          </a:solidFill>
          <a:ln/>
        </p:spPr>
      </p:sp>
      <p:pic>
        <p:nvPicPr>
          <p:cNvPr id="3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56494" y="2853842"/>
            <a:ext cx="373075" cy="373075"/>
          </a:xfrm>
          <a:prstGeom prst="rect">
            <a:avLst/>
          </a:prstGeom>
        </p:spPr>
      </p:pic>
      <p:sp>
        <p:nvSpPr>
          <p:cNvPr id="32" name="Text 25"/>
          <p:cNvSpPr/>
          <p:nvPr/>
        </p:nvSpPr>
        <p:spPr>
          <a:xfrm>
            <a:off x="9701784" y="3657600"/>
            <a:ext cx="1682496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It</a:t>
            </a:r>
            <a:endParaRPr lang="en-US" sz="145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Repeatable</a:t>
            </a:r>
            <a:endParaRPr lang="en-US" sz="1450" dirty="0"/>
          </a:p>
        </p:txBody>
      </p:sp>
      <p:sp>
        <p:nvSpPr>
          <p:cNvPr id="33" name="Text 26"/>
          <p:cNvSpPr/>
          <p:nvPr/>
        </p:nvSpPr>
        <p:spPr>
          <a:xfrm>
            <a:off x="9701784" y="4663440"/>
            <a:ext cx="1682496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50" i="1" dirty="0">
                <a:solidFill>
                  <a:srgbClr val="9FB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your prompt library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777240" cy="777240"/>
          </a:xfrm>
          <a:prstGeom prst="ellipse">
            <a:avLst/>
          </a:prstGeom>
          <a:solidFill>
            <a:srgbClr val="02809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2162" y="705002"/>
            <a:ext cx="373075" cy="37307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600200" y="530352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1 OF 5</a:t>
            </a:r>
            <a:endParaRPr lang="en-US" sz="1250" dirty="0"/>
          </a:p>
        </p:txBody>
      </p:sp>
      <p:sp>
        <p:nvSpPr>
          <p:cNvPr id="5" name="Text 2"/>
          <p:cNvSpPr/>
          <p:nvPr/>
        </p:nvSpPr>
        <p:spPr>
          <a:xfrm>
            <a:off x="1600200" y="822960"/>
            <a:ext cx="9601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1B2B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Get Comfortable Asking, Not Building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640080" y="15087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5B6B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Replace your instinct to build with the habit of asking.</a:t>
            </a:r>
            <a:endParaRPr lang="en-US" sz="1450" dirty="0"/>
          </a:p>
        </p:txBody>
      </p:sp>
      <p:sp>
        <p:nvSpPr>
          <p:cNvPr id="7" name="Shape 4"/>
          <p:cNvSpPr/>
          <p:nvPr/>
        </p:nvSpPr>
        <p:spPr>
          <a:xfrm>
            <a:off x="640080" y="2103120"/>
            <a:ext cx="10789920" cy="914400"/>
          </a:xfrm>
          <a:prstGeom prst="roundRect">
            <a:avLst>
              <a:gd name="adj" fmla="val 9000"/>
            </a:avLst>
          </a:prstGeom>
          <a:solidFill>
            <a:srgbClr val="F3F7F7"/>
          </a:solidFill>
          <a:ln/>
        </p:spPr>
      </p:sp>
      <p:sp>
        <p:nvSpPr>
          <p:cNvPr id="8" name="Shape 5"/>
          <p:cNvSpPr/>
          <p:nvPr/>
        </p:nvSpPr>
        <p:spPr>
          <a:xfrm>
            <a:off x="868680" y="2331720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552" y="2450592"/>
            <a:ext cx="219456" cy="219456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508760" y="2103120"/>
            <a:ext cx="9784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B2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a real (or sample) spreadsheet with at least 100 rows of business data</a:t>
            </a:r>
            <a:endParaRPr lang="en-US" sz="1500" dirty="0"/>
          </a:p>
        </p:txBody>
      </p:sp>
      <p:sp>
        <p:nvSpPr>
          <p:cNvPr id="11" name="Shape 7"/>
          <p:cNvSpPr/>
          <p:nvPr/>
        </p:nvSpPr>
        <p:spPr>
          <a:xfrm>
            <a:off x="640080" y="3182112"/>
            <a:ext cx="10789920" cy="914400"/>
          </a:xfrm>
          <a:prstGeom prst="roundRect">
            <a:avLst>
              <a:gd name="adj" fmla="val 9000"/>
            </a:avLst>
          </a:prstGeom>
          <a:solidFill>
            <a:srgbClr val="F3F7F7"/>
          </a:solidFill>
          <a:ln/>
        </p:spPr>
      </p:sp>
      <p:sp>
        <p:nvSpPr>
          <p:cNvPr id="12" name="Shape 8"/>
          <p:cNvSpPr/>
          <p:nvPr/>
        </p:nvSpPr>
        <p:spPr>
          <a:xfrm>
            <a:off x="868680" y="3410712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552" y="3529584"/>
            <a:ext cx="219456" cy="219456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508760" y="3182112"/>
            <a:ext cx="9784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B2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Claude to summarize what’s in the sheet — column meanings, row count, obvious gaps</a:t>
            </a:r>
            <a:endParaRPr lang="en-US" sz="1500" dirty="0"/>
          </a:p>
        </p:txBody>
      </p:sp>
      <p:sp>
        <p:nvSpPr>
          <p:cNvPr id="15" name="Shape 10"/>
          <p:cNvSpPr/>
          <p:nvPr/>
        </p:nvSpPr>
        <p:spPr>
          <a:xfrm>
            <a:off x="640080" y="4261104"/>
            <a:ext cx="10789920" cy="914400"/>
          </a:xfrm>
          <a:prstGeom prst="roundRect">
            <a:avLst>
              <a:gd name="adj" fmla="val 9000"/>
            </a:avLst>
          </a:prstGeom>
          <a:solidFill>
            <a:srgbClr val="F3F7F7"/>
          </a:solidFill>
          <a:ln/>
        </p:spPr>
      </p:sp>
      <p:sp>
        <p:nvSpPr>
          <p:cNvPr id="16" name="Shape 11"/>
          <p:cNvSpPr/>
          <p:nvPr/>
        </p:nvSpPr>
        <p:spPr>
          <a:xfrm>
            <a:off x="868680" y="4489704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552" y="4608576"/>
            <a:ext cx="219456" cy="219456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508760" y="4261104"/>
            <a:ext cx="9784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B2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Claude to clean something small: fix date formats, trim whitespace, standardize text casing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777240" cy="777240"/>
          </a:xfrm>
          <a:prstGeom prst="ellipse">
            <a:avLst/>
          </a:prstGeom>
          <a:solidFill>
            <a:srgbClr val="00A89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2162" y="705002"/>
            <a:ext cx="373075" cy="37307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600200" y="530352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2 OF 5</a:t>
            </a:r>
            <a:endParaRPr lang="en-US" sz="1250" dirty="0"/>
          </a:p>
        </p:txBody>
      </p:sp>
      <p:sp>
        <p:nvSpPr>
          <p:cNvPr id="5" name="Text 2"/>
          <p:cNvSpPr/>
          <p:nvPr/>
        </p:nvSpPr>
        <p:spPr>
          <a:xfrm>
            <a:off x="1600200" y="822960"/>
            <a:ext cx="9601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1B2B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Formulas Without Formula-Writing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640080" y="15087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5B6B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outcome. Let Claude choose the function.</a:t>
            </a:r>
            <a:endParaRPr lang="en-US" sz="1450" dirty="0"/>
          </a:p>
        </p:txBody>
      </p:sp>
      <p:sp>
        <p:nvSpPr>
          <p:cNvPr id="7" name="Shape 4"/>
          <p:cNvSpPr/>
          <p:nvPr/>
        </p:nvSpPr>
        <p:spPr>
          <a:xfrm>
            <a:off x="640080" y="2103120"/>
            <a:ext cx="10789920" cy="914400"/>
          </a:xfrm>
          <a:prstGeom prst="roundRect">
            <a:avLst>
              <a:gd name="adj" fmla="val 9000"/>
            </a:avLst>
          </a:prstGeom>
          <a:solidFill>
            <a:srgbClr val="F3F7F7"/>
          </a:solidFill>
          <a:ln/>
        </p:spPr>
      </p:sp>
      <p:sp>
        <p:nvSpPr>
          <p:cNvPr id="8" name="Shape 5"/>
          <p:cNvSpPr/>
          <p:nvPr/>
        </p:nvSpPr>
        <p:spPr>
          <a:xfrm>
            <a:off x="868680" y="2331720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552" y="2450592"/>
            <a:ext cx="219456" cy="219456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508760" y="2103120"/>
            <a:ext cx="9784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B2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for a calculated column in plain English (e.g. “add a profit margin column per order”)</a:t>
            </a:r>
            <a:endParaRPr lang="en-US" sz="1500" dirty="0"/>
          </a:p>
        </p:txBody>
      </p:sp>
      <p:sp>
        <p:nvSpPr>
          <p:cNvPr id="11" name="Shape 7"/>
          <p:cNvSpPr/>
          <p:nvPr/>
        </p:nvSpPr>
        <p:spPr>
          <a:xfrm>
            <a:off x="640080" y="3182112"/>
            <a:ext cx="10789920" cy="914400"/>
          </a:xfrm>
          <a:prstGeom prst="roundRect">
            <a:avLst>
              <a:gd name="adj" fmla="val 9000"/>
            </a:avLst>
          </a:prstGeom>
          <a:solidFill>
            <a:srgbClr val="F3F7F7"/>
          </a:solidFill>
          <a:ln/>
        </p:spPr>
      </p:sp>
      <p:sp>
        <p:nvSpPr>
          <p:cNvPr id="12" name="Shape 8"/>
          <p:cNvSpPr/>
          <p:nvPr/>
        </p:nvSpPr>
        <p:spPr>
          <a:xfrm>
            <a:off x="868680" y="3410712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552" y="3529584"/>
            <a:ext cx="219456" cy="219456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508760" y="3182112"/>
            <a:ext cx="9784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B2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Claude to explain the formula it used, so you can read it back next time</a:t>
            </a:r>
            <a:endParaRPr lang="en-US" sz="1500" dirty="0"/>
          </a:p>
        </p:txBody>
      </p:sp>
      <p:sp>
        <p:nvSpPr>
          <p:cNvPr id="15" name="Shape 10"/>
          <p:cNvSpPr/>
          <p:nvPr/>
        </p:nvSpPr>
        <p:spPr>
          <a:xfrm>
            <a:off x="640080" y="4261104"/>
            <a:ext cx="10789920" cy="914400"/>
          </a:xfrm>
          <a:prstGeom prst="roundRect">
            <a:avLst>
              <a:gd name="adj" fmla="val 9000"/>
            </a:avLst>
          </a:prstGeom>
          <a:solidFill>
            <a:srgbClr val="F3F7F7"/>
          </a:solidFill>
          <a:ln/>
        </p:spPr>
      </p:sp>
      <p:sp>
        <p:nvSpPr>
          <p:cNvPr id="16" name="Shape 11"/>
          <p:cNvSpPr/>
          <p:nvPr/>
        </p:nvSpPr>
        <p:spPr>
          <a:xfrm>
            <a:off x="868680" y="4489704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552" y="4608576"/>
            <a:ext cx="219456" cy="219456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508760" y="4261104"/>
            <a:ext cx="9784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B2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for a lookup across two sheets without naming a function yourself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777240" cy="777240"/>
          </a:xfrm>
          <a:prstGeom prst="ellipse">
            <a:avLst/>
          </a:prstGeom>
          <a:solidFill>
            <a:srgbClr val="02C39A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2162" y="705002"/>
            <a:ext cx="373075" cy="37307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600200" y="530352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3 OF 5</a:t>
            </a:r>
            <a:endParaRPr lang="en-US" sz="1250" dirty="0"/>
          </a:p>
        </p:txBody>
      </p:sp>
      <p:sp>
        <p:nvSpPr>
          <p:cNvPr id="5" name="Text 2"/>
          <p:cNvSpPr/>
          <p:nvPr/>
        </p:nvSpPr>
        <p:spPr>
          <a:xfrm>
            <a:off x="1600200" y="822960"/>
            <a:ext cx="9601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1B2B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Reporting and Summarizing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640080" y="15087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5B6B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raw rows to something you could paste into an email today.</a:t>
            </a:r>
            <a:endParaRPr lang="en-US" sz="1450" dirty="0"/>
          </a:p>
        </p:txBody>
      </p:sp>
      <p:sp>
        <p:nvSpPr>
          <p:cNvPr id="7" name="Shape 4"/>
          <p:cNvSpPr/>
          <p:nvPr/>
        </p:nvSpPr>
        <p:spPr>
          <a:xfrm>
            <a:off x="640080" y="2103120"/>
            <a:ext cx="10789920" cy="914400"/>
          </a:xfrm>
          <a:prstGeom prst="roundRect">
            <a:avLst>
              <a:gd name="adj" fmla="val 9000"/>
            </a:avLst>
          </a:prstGeom>
          <a:solidFill>
            <a:srgbClr val="F3F7F7"/>
          </a:solidFill>
          <a:ln/>
        </p:spPr>
      </p:sp>
      <p:sp>
        <p:nvSpPr>
          <p:cNvPr id="8" name="Shape 5"/>
          <p:cNvSpPr/>
          <p:nvPr/>
        </p:nvSpPr>
        <p:spPr>
          <a:xfrm>
            <a:off x="868680" y="2331720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552" y="2450592"/>
            <a:ext cx="219456" cy="219456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508760" y="2103120"/>
            <a:ext cx="9784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B2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pivot-style summary: totals by region, by month, by product category</a:t>
            </a:r>
            <a:endParaRPr lang="en-US" sz="1500" dirty="0"/>
          </a:p>
        </p:txBody>
      </p:sp>
      <p:sp>
        <p:nvSpPr>
          <p:cNvPr id="11" name="Shape 7"/>
          <p:cNvSpPr/>
          <p:nvPr/>
        </p:nvSpPr>
        <p:spPr>
          <a:xfrm>
            <a:off x="640080" y="3182112"/>
            <a:ext cx="10789920" cy="914400"/>
          </a:xfrm>
          <a:prstGeom prst="roundRect">
            <a:avLst>
              <a:gd name="adj" fmla="val 9000"/>
            </a:avLst>
          </a:prstGeom>
          <a:solidFill>
            <a:srgbClr val="F3F7F7"/>
          </a:solidFill>
          <a:ln/>
        </p:spPr>
      </p:sp>
      <p:sp>
        <p:nvSpPr>
          <p:cNvPr id="12" name="Shape 8"/>
          <p:cNvSpPr/>
          <p:nvPr/>
        </p:nvSpPr>
        <p:spPr>
          <a:xfrm>
            <a:off x="868680" y="3410712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552" y="3529584"/>
            <a:ext cx="219456" cy="219456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508760" y="3182112"/>
            <a:ext cx="9784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B2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Claude to highlight the top 5 and bottom 5 performers</a:t>
            </a:r>
            <a:endParaRPr lang="en-US" sz="1500" dirty="0"/>
          </a:p>
        </p:txBody>
      </p:sp>
      <p:sp>
        <p:nvSpPr>
          <p:cNvPr id="15" name="Shape 10"/>
          <p:cNvSpPr/>
          <p:nvPr/>
        </p:nvSpPr>
        <p:spPr>
          <a:xfrm>
            <a:off x="640080" y="4261104"/>
            <a:ext cx="10789920" cy="914400"/>
          </a:xfrm>
          <a:prstGeom prst="roundRect">
            <a:avLst>
              <a:gd name="adj" fmla="val 9000"/>
            </a:avLst>
          </a:prstGeom>
          <a:solidFill>
            <a:srgbClr val="F3F7F7"/>
          </a:solidFill>
          <a:ln/>
        </p:spPr>
      </p:sp>
      <p:sp>
        <p:nvSpPr>
          <p:cNvPr id="16" name="Shape 11"/>
          <p:cNvSpPr/>
          <p:nvPr/>
        </p:nvSpPr>
        <p:spPr>
          <a:xfrm>
            <a:off x="868680" y="4489704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552" y="4608576"/>
            <a:ext cx="219456" cy="219456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508760" y="4261104"/>
            <a:ext cx="9784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B2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for a written executive summary paragraph, ready to paste into an email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777240" cy="777240"/>
          </a:xfrm>
          <a:prstGeom prst="ellipse">
            <a:avLst/>
          </a:prstGeom>
          <a:solidFill>
            <a:srgbClr val="02809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2162" y="705002"/>
            <a:ext cx="373075" cy="37307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600200" y="530352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4 OF 5</a:t>
            </a:r>
            <a:endParaRPr lang="en-US" sz="1250" dirty="0"/>
          </a:p>
        </p:txBody>
      </p:sp>
      <p:sp>
        <p:nvSpPr>
          <p:cNvPr id="5" name="Text 2"/>
          <p:cNvSpPr/>
          <p:nvPr/>
        </p:nvSpPr>
        <p:spPr>
          <a:xfrm>
            <a:off x="1600200" y="822960"/>
            <a:ext cx="9601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1B2B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Analysis and Judgment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640080" y="15087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5B6B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where Claude becomes a second pair of eyes, not just a builder.</a:t>
            </a:r>
            <a:endParaRPr lang="en-US" sz="1450" dirty="0"/>
          </a:p>
        </p:txBody>
      </p:sp>
      <p:sp>
        <p:nvSpPr>
          <p:cNvPr id="7" name="Shape 4"/>
          <p:cNvSpPr/>
          <p:nvPr/>
        </p:nvSpPr>
        <p:spPr>
          <a:xfrm>
            <a:off x="640080" y="2103120"/>
            <a:ext cx="10789920" cy="914400"/>
          </a:xfrm>
          <a:prstGeom prst="roundRect">
            <a:avLst>
              <a:gd name="adj" fmla="val 9000"/>
            </a:avLst>
          </a:prstGeom>
          <a:solidFill>
            <a:srgbClr val="F3F7F7"/>
          </a:solidFill>
          <a:ln/>
        </p:spPr>
      </p:sp>
      <p:sp>
        <p:nvSpPr>
          <p:cNvPr id="8" name="Shape 5"/>
          <p:cNvSpPr/>
          <p:nvPr/>
        </p:nvSpPr>
        <p:spPr>
          <a:xfrm>
            <a:off x="868680" y="2331720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552" y="2450592"/>
            <a:ext cx="219456" cy="219456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508760" y="2103120"/>
            <a:ext cx="9784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B2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Claude to flag anomalies or outliers and explain possible reasons</a:t>
            </a:r>
            <a:endParaRPr lang="en-US" sz="1500" dirty="0"/>
          </a:p>
        </p:txBody>
      </p:sp>
      <p:sp>
        <p:nvSpPr>
          <p:cNvPr id="11" name="Shape 7"/>
          <p:cNvSpPr/>
          <p:nvPr/>
        </p:nvSpPr>
        <p:spPr>
          <a:xfrm>
            <a:off x="640080" y="3182112"/>
            <a:ext cx="10789920" cy="914400"/>
          </a:xfrm>
          <a:prstGeom prst="roundRect">
            <a:avLst>
              <a:gd name="adj" fmla="val 9000"/>
            </a:avLst>
          </a:prstGeom>
          <a:solidFill>
            <a:srgbClr val="F3F7F7"/>
          </a:solidFill>
          <a:ln/>
        </p:spPr>
      </p:sp>
      <p:sp>
        <p:nvSpPr>
          <p:cNvPr id="12" name="Shape 8"/>
          <p:cNvSpPr/>
          <p:nvPr/>
        </p:nvSpPr>
        <p:spPr>
          <a:xfrm>
            <a:off x="868680" y="3410712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552" y="3529584"/>
            <a:ext cx="219456" cy="219456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508760" y="3182112"/>
            <a:ext cx="9784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B2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for a month-over-month comparison with commentary on what changed</a:t>
            </a:r>
            <a:endParaRPr lang="en-US" sz="1500" dirty="0"/>
          </a:p>
        </p:txBody>
      </p:sp>
      <p:sp>
        <p:nvSpPr>
          <p:cNvPr id="15" name="Shape 10"/>
          <p:cNvSpPr/>
          <p:nvPr/>
        </p:nvSpPr>
        <p:spPr>
          <a:xfrm>
            <a:off x="640080" y="4261104"/>
            <a:ext cx="10789920" cy="914400"/>
          </a:xfrm>
          <a:prstGeom prst="roundRect">
            <a:avLst>
              <a:gd name="adj" fmla="val 9000"/>
            </a:avLst>
          </a:prstGeom>
          <a:solidFill>
            <a:srgbClr val="F3F7F7"/>
          </a:solidFill>
          <a:ln/>
        </p:spPr>
      </p:sp>
      <p:sp>
        <p:nvSpPr>
          <p:cNvPr id="16" name="Shape 11"/>
          <p:cNvSpPr/>
          <p:nvPr/>
        </p:nvSpPr>
        <p:spPr>
          <a:xfrm>
            <a:off x="868680" y="4489704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552" y="4608576"/>
            <a:ext cx="219456" cy="219456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508760" y="4261104"/>
            <a:ext cx="9784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B2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Claude to suggest the one chart that best tells the story — then build it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777240" cy="777240"/>
          </a:xfrm>
          <a:prstGeom prst="ellipse">
            <a:avLst/>
          </a:prstGeom>
          <a:solidFill>
            <a:srgbClr val="00A896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2162" y="705002"/>
            <a:ext cx="373075" cy="37307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600200" y="530352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5 OF 5</a:t>
            </a:r>
            <a:endParaRPr lang="en-US" sz="1250" dirty="0"/>
          </a:p>
        </p:txBody>
      </p:sp>
      <p:sp>
        <p:nvSpPr>
          <p:cNvPr id="5" name="Text 2"/>
          <p:cNvSpPr/>
          <p:nvPr/>
        </p:nvSpPr>
        <p:spPr>
          <a:xfrm>
            <a:off x="1600200" y="822960"/>
            <a:ext cx="9601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1B2B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Make It Repeatable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640080" y="15087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5B6B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 today’s session into a workflow you’ll actually use again.</a:t>
            </a:r>
            <a:endParaRPr lang="en-US" sz="1450" dirty="0"/>
          </a:p>
        </p:txBody>
      </p:sp>
      <p:sp>
        <p:nvSpPr>
          <p:cNvPr id="7" name="Shape 4"/>
          <p:cNvSpPr/>
          <p:nvPr/>
        </p:nvSpPr>
        <p:spPr>
          <a:xfrm>
            <a:off x="640080" y="2103120"/>
            <a:ext cx="10789920" cy="914400"/>
          </a:xfrm>
          <a:prstGeom prst="roundRect">
            <a:avLst>
              <a:gd name="adj" fmla="val 9000"/>
            </a:avLst>
          </a:prstGeom>
          <a:solidFill>
            <a:srgbClr val="F3F7F7"/>
          </a:solidFill>
          <a:ln/>
        </p:spPr>
      </p:sp>
      <p:sp>
        <p:nvSpPr>
          <p:cNvPr id="8" name="Shape 5"/>
          <p:cNvSpPr/>
          <p:nvPr/>
        </p:nvSpPr>
        <p:spPr>
          <a:xfrm>
            <a:off x="868680" y="2331720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552" y="2450592"/>
            <a:ext cx="219456" cy="219456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508760" y="2103120"/>
            <a:ext cx="9784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B2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 successful prompts as a personal “prompt library” for recurring reports</a:t>
            </a:r>
            <a:endParaRPr lang="en-US" sz="1500" dirty="0"/>
          </a:p>
        </p:txBody>
      </p:sp>
      <p:sp>
        <p:nvSpPr>
          <p:cNvPr id="11" name="Shape 7"/>
          <p:cNvSpPr/>
          <p:nvPr/>
        </p:nvSpPr>
        <p:spPr>
          <a:xfrm>
            <a:off x="640080" y="3182112"/>
            <a:ext cx="10789920" cy="914400"/>
          </a:xfrm>
          <a:prstGeom prst="roundRect">
            <a:avLst>
              <a:gd name="adj" fmla="val 9000"/>
            </a:avLst>
          </a:prstGeom>
          <a:solidFill>
            <a:srgbClr val="F3F7F7"/>
          </a:solidFill>
          <a:ln/>
        </p:spPr>
      </p:sp>
      <p:sp>
        <p:nvSpPr>
          <p:cNvPr id="12" name="Shape 8"/>
          <p:cNvSpPr/>
          <p:nvPr/>
        </p:nvSpPr>
        <p:spPr>
          <a:xfrm>
            <a:off x="868680" y="3410712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552" y="3529584"/>
            <a:ext cx="219456" cy="219456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508760" y="3182112"/>
            <a:ext cx="9784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B2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Re-run the same ask on a refreshed dataset to test for consistency</a:t>
            </a:r>
            <a:endParaRPr lang="en-US" sz="1500" dirty="0"/>
          </a:p>
        </p:txBody>
      </p:sp>
      <p:sp>
        <p:nvSpPr>
          <p:cNvPr id="15" name="Shape 10"/>
          <p:cNvSpPr/>
          <p:nvPr/>
        </p:nvSpPr>
        <p:spPr>
          <a:xfrm>
            <a:off x="640080" y="4261104"/>
            <a:ext cx="10789920" cy="914400"/>
          </a:xfrm>
          <a:prstGeom prst="roundRect">
            <a:avLst>
              <a:gd name="adj" fmla="val 9000"/>
            </a:avLst>
          </a:prstGeom>
          <a:solidFill>
            <a:srgbClr val="F3F7F7"/>
          </a:solidFill>
          <a:ln/>
        </p:spPr>
      </p:sp>
      <p:sp>
        <p:nvSpPr>
          <p:cNvPr id="16" name="Shape 11"/>
          <p:cNvSpPr/>
          <p:nvPr/>
        </p:nvSpPr>
        <p:spPr>
          <a:xfrm>
            <a:off x="868680" y="4489704"/>
            <a:ext cx="457200" cy="4572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552" y="4608576"/>
            <a:ext cx="219456" cy="219456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508760" y="4261104"/>
            <a:ext cx="9784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B2B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one weekly or monthly report to fully hand off to this workflow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Claude in Excel — Training for Better Reporting</dc:title>
  <dc:subject>PptxGenJS Presentation</dc:subject>
  <dc:creator>Claude Training</dc:creator>
  <cp:lastModifiedBy>Claude Training</cp:lastModifiedBy>
  <cp:revision>1</cp:revision>
  <dcterms:created xsi:type="dcterms:W3CDTF">2026-06-24T15:08:41Z</dcterms:created>
  <dcterms:modified xsi:type="dcterms:W3CDTF">2026-06-24T15:08:41Z</dcterms:modified>
</cp:coreProperties>
</file>